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0081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081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-3" y="3964690"/>
            <a:ext cx="13004805" cy="1219203"/>
          </a:xfrm>
          <a:prstGeom prst="rect">
            <a:avLst/>
          </a:prstGeom>
        </p:spPr>
        <p:txBody>
          <a:bodyPr lIns="65022" tIns="65022" rIns="65022" bIns="65022"/>
          <a:lstStyle>
            <a:lvl1pPr defTabSz="866986">
              <a:defRPr sz="8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-3" y="5605943"/>
            <a:ext cx="13004805" cy="2199956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0" indent="0" algn="ctr" defTabSz="866986">
              <a:lnSpc>
                <a:spcPct val="110000"/>
              </a:lnSpc>
              <a:spcBef>
                <a:spcPts val="1000"/>
              </a:spcBef>
              <a:buSzTx/>
              <a:buNone/>
              <a:defRPr sz="4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66986">
              <a:lnSpc>
                <a:spcPct val="110000"/>
              </a:lnSpc>
              <a:spcBef>
                <a:spcPts val="1000"/>
              </a:spcBef>
              <a:buSzTx/>
              <a:buNone/>
              <a:defRPr sz="4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66986">
              <a:lnSpc>
                <a:spcPct val="110000"/>
              </a:lnSpc>
              <a:spcBef>
                <a:spcPts val="1000"/>
              </a:spcBef>
              <a:buSzTx/>
              <a:buNone/>
              <a:defRPr sz="4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66986">
              <a:lnSpc>
                <a:spcPct val="110000"/>
              </a:lnSpc>
              <a:spcBef>
                <a:spcPts val="1000"/>
              </a:spcBef>
              <a:buSzTx/>
              <a:buNone/>
              <a:defRPr sz="4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66986">
              <a:lnSpc>
                <a:spcPct val="110000"/>
              </a:lnSpc>
              <a:spcBef>
                <a:spcPts val="1000"/>
              </a:spcBef>
              <a:buSzTx/>
              <a:buNone/>
              <a:defRPr sz="4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884322" y="7769185"/>
            <a:ext cx="435787" cy="460245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866986">
              <a:defRPr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hyperlink" Target="https://unsplash.com/photos/qCi_MzVODoU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hyperlink" Target="https://unsplash.com/photos/qCi_MzVODoU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unsplash.com/photos/qCi_MzVODoU?utm_source=unsplash&amp;utm_medium=referral&amp;utm_content=creditCopyText" TargetMode="External"/><Relationship Id="rId3" Type="http://schemas.openxmlformats.org/officeDocument/2006/relationships/hyperlink" Target="https://unsplash.com/search/photos/meeting?utm_source=unsplash&amp;utm_medium=referral&amp;utm_content=creditCopyText" TargetMode="External"/><Relationship Id="rId4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unsplash.com/photos/qCi_MzVODoU?utm_source=unsplash&amp;utm_medium=referral&amp;utm_content=creditCopyText" TargetMode="External"/><Relationship Id="rId3" Type="http://schemas.openxmlformats.org/officeDocument/2006/relationships/hyperlink" Target="https://unsplash.com/search/photos/meeting?utm_source=unsplash&amp;utm_medium=referral&amp;utm_content=creditCopyText" TargetMode="External"/><Relationship Id="rId4" Type="http://schemas.openxmlformats.org/officeDocument/2006/relationships/image" Target="../media/image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hyperlink" Target="https://unsplash.com/photos/qCi_MzVODoU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hyperlink" Target="https://unsplash.com/photos/qCi_MzVODoU?utm_source=unsplash&amp;utm_medium=referral&amp;utm_content=creditCopyText" TargetMode="Externa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unsplash.com/photos/qCi_MzVODoU?utm_source=unsplash&amp;utm_medium=referral&amp;utm_content=creditCopyText" TargetMode="External"/><Relationship Id="rId3" Type="http://schemas.openxmlformats.org/officeDocument/2006/relationships/hyperlink" Target="https://unsplash.com/search/photos/meeting?utm_source=unsplash&amp;utm_medium=referral&amp;utm_content=creditCopyText" TargetMode="External"/><Relationship Id="rId4" Type="http://schemas.openxmlformats.org/officeDocument/2006/relationships/image" Target="../media/image5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unsplash.com/photos/qCi_MzVODoU?utm_source=unsplash&amp;utm_medium=referral&amp;utm_content=creditCopyText" TargetMode="External"/><Relationship Id="rId3" Type="http://schemas.openxmlformats.org/officeDocument/2006/relationships/hyperlink" Target="https://unsplash.com/search/photos/meeting?utm_source=unsplash&amp;utm_medium=referral&amp;utm_content=creditCopyText" TargetMode="External"/><Relationship Id="rId4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embulk.org/docs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7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earning how to perform ETL data migrations with open source tool Embulk"/>
          <p:cNvSpPr txBox="1"/>
          <p:nvPr/>
        </p:nvSpPr>
        <p:spPr>
          <a:xfrm>
            <a:off x="575104" y="1676400"/>
            <a:ext cx="1185458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Learning how to perform ETL data migrations with open source tool Embulk</a:t>
            </a:r>
          </a:p>
        </p:txBody>
      </p:sp>
      <p:sp>
        <p:nvSpPr>
          <p:cNvPr id="129" name="Jason Bell - DeskHoppa : Strata Conference London 2019"/>
          <p:cNvSpPr txBox="1"/>
          <p:nvPr/>
        </p:nvSpPr>
        <p:spPr>
          <a:xfrm>
            <a:off x="2342792" y="4616448"/>
            <a:ext cx="83192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Jason Bell - DeskHoppa : Strata Conference London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stalling Embulk"/>
          <p:cNvSpPr txBox="1"/>
          <p:nvPr/>
        </p:nvSpPr>
        <p:spPr>
          <a:xfrm>
            <a:off x="4010812" y="126999"/>
            <a:ext cx="498317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Installing Embulk</a:t>
            </a:r>
          </a:p>
        </p:txBody>
      </p:sp>
      <p:sp>
        <p:nvSpPr>
          <p:cNvPr id="161" name="$curl --create-dirs -o ~/.embulk/bin/embulk -L &quot;https://dl.embulk.org/embulk-latest.jar&quot;…"/>
          <p:cNvSpPr txBox="1"/>
          <p:nvPr/>
        </p:nvSpPr>
        <p:spPr>
          <a:xfrm>
            <a:off x="43406" y="2730524"/>
            <a:ext cx="12917985" cy="21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$curl --create-dirs -o ~/.embulk/bin/embulk -L "https://dl.embulk.org/embulk-latest.jar"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$chmod +x ~/.embulk/bin/embulk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$echo 'export PATH="$HOME/.embulk/bin:$PATH"' &gt;&gt; ~/.bashrc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$source ~/.bashrc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 Quick Run"/>
          <p:cNvSpPr txBox="1"/>
          <p:nvPr/>
        </p:nvSpPr>
        <p:spPr>
          <a:xfrm>
            <a:off x="4310213" y="4324348"/>
            <a:ext cx="438437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pic>
        <p:nvPicPr>
          <p:cNvPr id="166" name="Screen Shot 2019-04-28 at 08.55.02.png" descr="Screen Shot 2019-04-28 at 08.55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960" y="3215620"/>
            <a:ext cx="11478880" cy="332236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enerated fake name data from fakenamegenerator.com"/>
          <p:cNvSpPr txBox="1"/>
          <p:nvPr/>
        </p:nvSpPr>
        <p:spPr>
          <a:xfrm>
            <a:off x="2370529" y="1880859"/>
            <a:ext cx="82637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Generated fake name data from fakenamegenerator.com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sp>
        <p:nvSpPr>
          <p:cNvPr id="170" name="Create a simple configuration file, simpleconfig.yml"/>
          <p:cNvSpPr txBox="1"/>
          <p:nvPr/>
        </p:nvSpPr>
        <p:spPr>
          <a:xfrm>
            <a:off x="2778506" y="1880859"/>
            <a:ext cx="74477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Create a simple configuration file, simpleconfig.yml</a:t>
            </a:r>
          </a:p>
        </p:txBody>
      </p:sp>
      <p:sp>
        <p:nvSpPr>
          <p:cNvPr id="171" name="in:…"/>
          <p:cNvSpPr txBox="1"/>
          <p:nvPr/>
        </p:nvSpPr>
        <p:spPr>
          <a:xfrm>
            <a:off x="1872505" y="3215620"/>
            <a:ext cx="9259789" cy="210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file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path_prefix: '/home/jason/./embulkdata/sample_'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stdout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sp>
        <p:nvSpPr>
          <p:cNvPr id="174" name="Let Embulk generate the required file settings."/>
          <p:cNvSpPr txBox="1"/>
          <p:nvPr/>
        </p:nvSpPr>
        <p:spPr>
          <a:xfrm>
            <a:off x="3099765" y="1880859"/>
            <a:ext cx="68052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Let Embulk generate the required file settings.</a:t>
            </a:r>
          </a:p>
        </p:txBody>
      </p:sp>
      <p:sp>
        <p:nvSpPr>
          <p:cNvPr id="175" name="$embulk guess ./embulkscripts/sampledata/simpleconfig.yml \…"/>
          <p:cNvSpPr txBox="1"/>
          <p:nvPr/>
        </p:nvSpPr>
        <p:spPr>
          <a:xfrm>
            <a:off x="939301" y="3533121"/>
            <a:ext cx="11126197" cy="88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$embulk guess ./embulkscripts/sampledata/simpleconfig.yml \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-o config.yml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sp>
        <p:nvSpPr>
          <p:cNvPr id="178" name="Embulk creates a config file with the…"/>
          <p:cNvSpPr txBox="1"/>
          <p:nvPr/>
        </p:nvSpPr>
        <p:spPr>
          <a:xfrm>
            <a:off x="582978" y="1264910"/>
            <a:ext cx="550042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Embulk creates a config file with the </a:t>
            </a:r>
          </a:p>
          <a:p>
            <a:pPr algn="l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settings of the input data file.</a:t>
            </a:r>
          </a:p>
        </p:txBody>
      </p:sp>
      <p:pic>
        <p:nvPicPr>
          <p:cNvPr id="179" name="Screen Shot 2019-04-28 at 09.06.41.png" descr="Screen Shot 2019-04-28 at 09.06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837" y="1261466"/>
            <a:ext cx="6286504" cy="8216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sp>
        <p:nvSpPr>
          <p:cNvPr id="182" name="Embulk creates a config file with the…"/>
          <p:cNvSpPr txBox="1"/>
          <p:nvPr/>
        </p:nvSpPr>
        <p:spPr>
          <a:xfrm>
            <a:off x="582978" y="1264910"/>
            <a:ext cx="550042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Embulk creates a config file with the </a:t>
            </a:r>
          </a:p>
          <a:p>
            <a:pPr algn="l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settings of the input data file.</a:t>
            </a:r>
          </a:p>
        </p:txBody>
      </p:sp>
      <p:pic>
        <p:nvPicPr>
          <p:cNvPr id="183" name="Screen Shot 2019-04-28 at 09.06.41.png" descr="Screen Shot 2019-04-28 at 09.06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837" y="1261466"/>
            <a:ext cx="6286504" cy="821690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un this config file with Embulk:…"/>
          <p:cNvSpPr txBox="1"/>
          <p:nvPr/>
        </p:nvSpPr>
        <p:spPr>
          <a:xfrm>
            <a:off x="647698" y="2701295"/>
            <a:ext cx="4800601" cy="90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Run this config file with Embulk: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embulk run config.yml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 Quick Run"/>
          <p:cNvSpPr txBox="1"/>
          <p:nvPr/>
        </p:nvSpPr>
        <p:spPr>
          <a:xfrm>
            <a:off x="4678324" y="126999"/>
            <a:ext cx="364815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Run</a:t>
            </a:r>
          </a:p>
        </p:txBody>
      </p:sp>
      <p:sp>
        <p:nvSpPr>
          <p:cNvPr id="187" name="Video has been removed."/>
          <p:cNvSpPr txBox="1"/>
          <p:nvPr/>
        </p:nvSpPr>
        <p:spPr>
          <a:xfrm>
            <a:off x="4659274" y="4068419"/>
            <a:ext cx="36862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Video has been removed.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stalling Plugins"/>
          <p:cNvSpPr txBox="1"/>
          <p:nvPr/>
        </p:nvSpPr>
        <p:spPr>
          <a:xfrm>
            <a:off x="3551516" y="4324348"/>
            <a:ext cx="5901767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Installing Plugins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stalling Plugins"/>
          <p:cNvSpPr txBox="1"/>
          <p:nvPr/>
        </p:nvSpPr>
        <p:spPr>
          <a:xfrm>
            <a:off x="4050436" y="126999"/>
            <a:ext cx="49039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Installing Plugins</a:t>
            </a:r>
          </a:p>
        </p:txBody>
      </p:sp>
      <p:sp>
        <p:nvSpPr>
          <p:cNvPr id="192" name="Input Plugins: eg MySQL, Postgres, S3 bucket, MongoDB…"/>
          <p:cNvSpPr txBox="1"/>
          <p:nvPr/>
        </p:nvSpPr>
        <p:spPr>
          <a:xfrm>
            <a:off x="12825" y="3505198"/>
            <a:ext cx="1297914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Input Plugins: eg MySQL, Postgres, S3 bucket, MongoDB</a:t>
            </a:r>
          </a:p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Output Plugins: eg BigQuery, Redshift, S3, ElasticSearch</a:t>
            </a:r>
          </a:p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Filters: Hash, Flatter JSON, Google Translate</a:t>
            </a:r>
          </a:p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Parsers: Avro, XML, JSON, Regexp</a:t>
            </a:r>
          </a:p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Decoder/Encoders: File based actions, non standard UTF8 removal.</a:t>
            </a:r>
          </a:p>
          <a:p>
            <a:pPr marL="333374" indent="-333374" algn="l">
              <a:buSzPct val="145000"/>
              <a:buChar char="•"/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Executors: MapReduce Jobs</a:t>
            </a:r>
          </a:p>
        </p:txBody>
      </p:sp>
      <p:sp>
        <p:nvSpPr>
          <p:cNvPr id="193" name="https://plugins.embulk.org"/>
          <p:cNvSpPr txBox="1"/>
          <p:nvPr/>
        </p:nvSpPr>
        <p:spPr>
          <a:xfrm>
            <a:off x="2708059" y="1367118"/>
            <a:ext cx="758868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https://plugins.embulk.org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1005"/>
            <a:ext cx="13004800" cy="871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nstalling Plugins"/>
          <p:cNvSpPr txBox="1"/>
          <p:nvPr/>
        </p:nvSpPr>
        <p:spPr>
          <a:xfrm>
            <a:off x="4050436" y="126999"/>
            <a:ext cx="490392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Installing Plugins</a:t>
            </a:r>
          </a:p>
        </p:txBody>
      </p:sp>
      <p:sp>
        <p:nvSpPr>
          <p:cNvPr id="196" name="$embulk gem install &lt;embulk-plugin-name&gt;…"/>
          <p:cNvSpPr txBox="1"/>
          <p:nvPr/>
        </p:nvSpPr>
        <p:spPr>
          <a:xfrm>
            <a:off x="1720080" y="3445435"/>
            <a:ext cx="9800897" cy="1135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$embulk gem install &lt;embulk-plugin-name&gt;</a:t>
            </a:r>
          </a:p>
          <a:p>
            <a:pPr algn="l">
              <a:defRPr sz="31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$embulk gem list </a:t>
            </a:r>
          </a:p>
        </p:txBody>
      </p:sp>
      <p:sp>
        <p:nvSpPr>
          <p:cNvPr id="197" name="To install a plugin."/>
          <p:cNvSpPr txBox="1"/>
          <p:nvPr/>
        </p:nvSpPr>
        <p:spPr>
          <a:xfrm>
            <a:off x="4728819" y="1625599"/>
            <a:ext cx="354716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To install a plugin.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 quick note on parallel execution."/>
          <p:cNvSpPr txBox="1"/>
          <p:nvPr/>
        </p:nvSpPr>
        <p:spPr>
          <a:xfrm>
            <a:off x="1466341" y="126999"/>
            <a:ext cx="100721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quick note on parallel execution.</a:t>
            </a:r>
          </a:p>
        </p:txBody>
      </p:sp>
      <p:sp>
        <p:nvSpPr>
          <p:cNvPr id="200" name="MapReduce plugin built for Hadoop YARN 2.6.0…"/>
          <p:cNvSpPr txBox="1"/>
          <p:nvPr/>
        </p:nvSpPr>
        <p:spPr>
          <a:xfrm>
            <a:off x="595147" y="5111750"/>
            <a:ext cx="11814506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MapReduce plugin built for Hadoop YARN 2.6.0</a:t>
            </a:r>
          </a:p>
          <a:p>
            <a:pPr>
              <a:defRPr sz="3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It also works on YARN 2.4.0</a:t>
            </a:r>
          </a:p>
          <a:p>
            <a:pPr>
              <a:defRPr sz="3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>
              <a:defRPr sz="3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It’s no longer supported on Embulk 0.9.18 but will be supported again in 0.10 if there is community support.</a:t>
            </a:r>
          </a:p>
        </p:txBody>
      </p:sp>
      <p:pic>
        <p:nvPicPr>
          <p:cNvPr id="201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8900" y="2308225"/>
            <a:ext cx="5207000" cy="156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cenario 1: File to Database"/>
          <p:cNvSpPr txBox="1"/>
          <p:nvPr/>
        </p:nvSpPr>
        <p:spPr>
          <a:xfrm>
            <a:off x="1603578" y="4324348"/>
            <a:ext cx="979764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pic>
        <p:nvPicPr>
          <p:cNvPr id="206" name="campaign-creators-1166994-unsplash.jpg" descr="campaign-creators-1166994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9708" y="-37913"/>
            <a:ext cx="14829409" cy="98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here is a meeting…….."/>
          <p:cNvSpPr txBox="1"/>
          <p:nvPr/>
        </p:nvSpPr>
        <p:spPr>
          <a:xfrm>
            <a:off x="2407785" y="25400"/>
            <a:ext cx="869442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There is a meeting……..</a:t>
            </a:r>
          </a:p>
        </p:txBody>
      </p:sp>
      <p:sp>
        <p:nvSpPr>
          <p:cNvPr id="208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pic>
        <p:nvPicPr>
          <p:cNvPr id="211" name="campaign-creators-1166994-unsplash.jpg" descr="campaign-creators-1166994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9708" y="-37913"/>
            <a:ext cx="14829409" cy="98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Can we migrate millions of CSV files to our MySQL database Jase?"/>
          <p:cNvSpPr txBox="1"/>
          <p:nvPr/>
        </p:nvSpPr>
        <p:spPr>
          <a:xfrm>
            <a:off x="531743" y="114299"/>
            <a:ext cx="12446509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Can we migrate millions of CSV files to our MySQL database Jase?</a:t>
            </a:r>
          </a:p>
        </p:txBody>
      </p:sp>
      <p:sp>
        <p:nvSpPr>
          <p:cNvPr id="213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Unsplash</a:t>
            </a:r>
          </a:p>
        </p:txBody>
      </p:sp>
      <p:sp>
        <p:nvSpPr>
          <p:cNvPr id="214" name="MySQL is the biz! Etc etc"/>
          <p:cNvSpPr txBox="1"/>
          <p:nvPr/>
        </p:nvSpPr>
        <p:spPr>
          <a:xfrm>
            <a:off x="4913700" y="8794749"/>
            <a:ext cx="36825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MySQL is the biz! Etc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Unsplash</a:t>
            </a:r>
          </a:p>
        </p:txBody>
      </p:sp>
      <p:pic>
        <p:nvPicPr>
          <p:cNvPr id="217" name="kelly-sikkema-411622-unsplash.jpg" descr="kelly-sikkema-411622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846" y="-92292"/>
            <a:ext cx="15004809" cy="993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Unsplash</a:t>
            </a:r>
          </a:p>
        </p:txBody>
      </p:sp>
      <p:pic>
        <p:nvPicPr>
          <p:cNvPr id="220" name="kaleidico-754613-unsplash.jpg" descr="kaleidico-754613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89670" y="-78285"/>
            <a:ext cx="14863780" cy="991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Whooooa there!"/>
          <p:cNvSpPr txBox="1"/>
          <p:nvPr/>
        </p:nvSpPr>
        <p:spPr>
          <a:xfrm>
            <a:off x="2097849" y="4044950"/>
            <a:ext cx="8809102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Whooooa there!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cenario 1: File to Database"/>
          <p:cNvSpPr txBox="1"/>
          <p:nvPr/>
        </p:nvSpPr>
        <p:spPr>
          <a:xfrm>
            <a:off x="2438348" y="126999"/>
            <a:ext cx="81281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  <p:sp>
        <p:nvSpPr>
          <p:cNvPr id="225" name="Some ratings data I want to move from file to MySQL"/>
          <p:cNvSpPr txBox="1"/>
          <p:nvPr/>
        </p:nvSpPr>
        <p:spPr>
          <a:xfrm>
            <a:off x="1347164" y="1257299"/>
            <a:ext cx="103104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Some ratings data I want to move from file to MySQL</a:t>
            </a:r>
          </a:p>
        </p:txBody>
      </p:sp>
      <p:sp>
        <p:nvSpPr>
          <p:cNvPr id="226" name="$ head -n 10 output.csv…"/>
          <p:cNvSpPr txBox="1"/>
          <p:nvPr/>
        </p:nvSpPr>
        <p:spPr>
          <a:xfrm>
            <a:off x="4158877" y="2603523"/>
            <a:ext cx="4687045" cy="454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head -n 10 output.csv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548,5,3.0,857405447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292,1721,4.5,1140051202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73,3706,4.5,1464750953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378,95873,3.5,1443294223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165,1393,5.0,1111612302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553,59369,3.0,1423010662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104,42738,3.5,1446674082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283,6296,3.0,1115170015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548,544,3.0,857407872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353,1220,3.0,1157420794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cenario 1: File to Database"/>
          <p:cNvSpPr txBox="1"/>
          <p:nvPr/>
        </p:nvSpPr>
        <p:spPr>
          <a:xfrm>
            <a:off x="2438348" y="126999"/>
            <a:ext cx="81281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  <p:sp>
        <p:nvSpPr>
          <p:cNvPr id="229" name="Install the MySQL Output Plugin"/>
          <p:cNvSpPr txBox="1"/>
          <p:nvPr/>
        </p:nvSpPr>
        <p:spPr>
          <a:xfrm>
            <a:off x="3366160" y="1257299"/>
            <a:ext cx="627248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 the MySQL Output Plugin</a:t>
            </a:r>
          </a:p>
        </p:txBody>
      </p:sp>
      <p:sp>
        <p:nvSpPr>
          <p:cNvPr id="230" name="$ embulk gem install embulk-output-mysql…"/>
          <p:cNvSpPr txBox="1"/>
          <p:nvPr/>
        </p:nvSpPr>
        <p:spPr>
          <a:xfrm>
            <a:off x="1963958" y="2476523"/>
            <a:ext cx="9076880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embulk gem install embulk-output-mysql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2019-01-01 01:01:01.000 +0100: Embulk v0.9.17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Gem plugin path is: /home/jason/.embulk/lib/gems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embulk-output-mysql-0.8.2.gem (100%)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embulk-output-mysql-0.8.2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gem installed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osts can rent out their desks.…"/>
          <p:cNvSpPr txBox="1"/>
          <p:nvPr/>
        </p:nvSpPr>
        <p:spPr>
          <a:xfrm>
            <a:off x="1071750" y="3822700"/>
            <a:ext cx="10861295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Hosts can rent out their desks.</a:t>
            </a:r>
          </a:p>
          <a:p>
            <a: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Guests can book them.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cenario 1: File to Database"/>
          <p:cNvSpPr txBox="1"/>
          <p:nvPr/>
        </p:nvSpPr>
        <p:spPr>
          <a:xfrm>
            <a:off x="2438348" y="126999"/>
            <a:ext cx="81281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  <p:sp>
        <p:nvSpPr>
          <p:cNvPr id="233" name="Prepare a simple configuration."/>
          <p:cNvSpPr txBox="1"/>
          <p:nvPr/>
        </p:nvSpPr>
        <p:spPr>
          <a:xfrm>
            <a:off x="3464509" y="1257299"/>
            <a:ext cx="607578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Prepare a simple configuration.</a:t>
            </a:r>
          </a:p>
        </p:txBody>
      </p:sp>
      <p:sp>
        <p:nvSpPr>
          <p:cNvPr id="234" name="in:…"/>
          <p:cNvSpPr txBox="1"/>
          <p:nvPr/>
        </p:nvSpPr>
        <p:spPr>
          <a:xfrm>
            <a:off x="542696" y="2359572"/>
            <a:ext cx="11408979" cy="404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file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path_prefix: '/home/jason/./work/embulkscripts/sampledata/scenario1/output'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mysql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host: localhost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user: root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password: xxxxx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port: 3306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scenario1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embulktest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mode: insert</a:t>
            </a:r>
          </a:p>
        </p:txBody>
      </p:sp>
      <p:sp>
        <p:nvSpPr>
          <p:cNvPr id="235" name="Let Embulk do the work on the input file with embulk guess"/>
          <p:cNvSpPr txBox="1"/>
          <p:nvPr/>
        </p:nvSpPr>
        <p:spPr>
          <a:xfrm>
            <a:off x="1680030" y="7666379"/>
            <a:ext cx="89081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Let Embulk do the work on the input file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embulk guess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cenario 1: File to Database"/>
          <p:cNvSpPr txBox="1"/>
          <p:nvPr/>
        </p:nvSpPr>
        <p:spPr>
          <a:xfrm>
            <a:off x="2438348" y="126999"/>
            <a:ext cx="81281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  <p:sp>
        <p:nvSpPr>
          <p:cNvPr id="238" name="Confirm the config.yml is correct."/>
          <p:cNvSpPr txBox="1"/>
          <p:nvPr/>
        </p:nvSpPr>
        <p:spPr>
          <a:xfrm>
            <a:off x="3269232" y="1257299"/>
            <a:ext cx="64663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Confirm the config.yml is correct.</a:t>
            </a:r>
          </a:p>
        </p:txBody>
      </p:sp>
      <p:sp>
        <p:nvSpPr>
          <p:cNvPr id="239" name="in:…"/>
          <p:cNvSpPr txBox="1"/>
          <p:nvPr/>
        </p:nvSpPr>
        <p:spPr>
          <a:xfrm>
            <a:off x="1015115" y="2166950"/>
            <a:ext cx="10974568" cy="5419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file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path_prefix: /home/jason/./work/embulkscripts/sampledata/scenario1/output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parser: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charset: UTF-8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newline: CRLF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type: csv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delimiter: ','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quote: '"'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escape: '"'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trim_if_not_quoted: false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skip_header_lines: 1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allow_extra_columns: false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allow_optional_columns: false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columns: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- {name: userid, type: long}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- {name: itemid, type: long}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- {name: rating, type: double}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- {name: timestamp, type: long}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 {type: mysql, host: localhost, user: root, password: admin, port: 3307, table: scenario1,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embulktest, mode: insert}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cenario 1: File to Database"/>
          <p:cNvSpPr txBox="1"/>
          <p:nvPr/>
        </p:nvSpPr>
        <p:spPr>
          <a:xfrm>
            <a:off x="2438348" y="126999"/>
            <a:ext cx="81281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1: File to Database</a:t>
            </a:r>
          </a:p>
        </p:txBody>
      </p:sp>
      <p:sp>
        <p:nvSpPr>
          <p:cNvPr id="242" name="embulk run config.yml"/>
          <p:cNvSpPr txBox="1"/>
          <p:nvPr/>
        </p:nvSpPr>
        <p:spPr>
          <a:xfrm>
            <a:off x="3884513" y="1280616"/>
            <a:ext cx="5235774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embulk run config.yml</a:t>
            </a:r>
          </a:p>
        </p:txBody>
      </p:sp>
      <p:sp>
        <p:nvSpPr>
          <p:cNvPr id="243" name="Video has been removed."/>
          <p:cNvSpPr txBox="1"/>
          <p:nvPr/>
        </p:nvSpPr>
        <p:spPr>
          <a:xfrm>
            <a:off x="4659274" y="4068419"/>
            <a:ext cx="36862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Video has been removed.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cenario 2: Database to Data Warehouse"/>
          <p:cNvSpPr txBox="1"/>
          <p:nvPr/>
        </p:nvSpPr>
        <p:spPr>
          <a:xfrm>
            <a:off x="1290522" y="3822700"/>
            <a:ext cx="10423755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sp>
        <p:nvSpPr>
          <p:cNvPr id="248" name="$ embulk gem install embulk-output-redshift…"/>
          <p:cNvSpPr txBox="1"/>
          <p:nvPr/>
        </p:nvSpPr>
        <p:spPr>
          <a:xfrm>
            <a:off x="1918193" y="2578123"/>
            <a:ext cx="9625609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embulk gem install embulk-output-redshift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2019-01-01 01:01:01.000 +0100: Embulk v0.9.17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Gem plugin path is: /home/jason/.embulk/lib/gems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embulk-output-redshift-0.8.2.gem (100%)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embulk-output-redshift-0.8.2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gem installed</a:t>
            </a:r>
          </a:p>
        </p:txBody>
      </p:sp>
      <p:sp>
        <p:nvSpPr>
          <p:cNvPr id="249" name="Install the Redshift output plugin."/>
          <p:cNvSpPr txBox="1"/>
          <p:nvPr/>
        </p:nvSpPr>
        <p:spPr>
          <a:xfrm>
            <a:off x="3253382" y="1257299"/>
            <a:ext cx="649803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 the Redshift output plugin.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sp>
        <p:nvSpPr>
          <p:cNvPr id="252" name="Create a configuration file.…"/>
          <p:cNvSpPr txBox="1"/>
          <p:nvPr/>
        </p:nvSpPr>
        <p:spPr>
          <a:xfrm>
            <a:off x="3837178" y="977899"/>
            <a:ext cx="533044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Create a configuration file.</a:t>
            </a:r>
          </a:p>
          <a:p>
            <a: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MySQL -&gt; Redshift</a:t>
            </a:r>
          </a:p>
        </p:txBody>
      </p:sp>
      <p:sp>
        <p:nvSpPr>
          <p:cNvPr id="253" name="in:…"/>
          <p:cNvSpPr txBox="1"/>
          <p:nvPr/>
        </p:nvSpPr>
        <p:spPr>
          <a:xfrm>
            <a:off x="3617769" y="2108198"/>
            <a:ext cx="5769261" cy="611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mysql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host: localhost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user: myuser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password: ""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my_database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my_table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select: "userid, itemid, rating, timestamp"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where: "timestamp &gt; 1556454908"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order_by: "userid ASC"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redshift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host: xxxxxxxxxxx.eu-west-1.redshift.amazonaws.com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user: pg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ssl: enable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password: ""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your_database_name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your_table_name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aws_access_key_id: XXXXXXXXXX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aws_secret_access_key: XXXXXXXXXXX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iam_user_name: my-s3-read-only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s3_bucket: embulk-transfer-bucket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s3_key_prefix: tmp/rsdw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options: {loglevel: 2}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mode: insert_direct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pic>
        <p:nvPicPr>
          <p:cNvPr id="256" name="campaign-creators-1166994-unsplash.jpg" descr="campaign-creators-1166994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9708" y="-37913"/>
            <a:ext cx="14829409" cy="98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hen someone has yet another meeting…….."/>
          <p:cNvSpPr txBox="1"/>
          <p:nvPr/>
        </p:nvSpPr>
        <p:spPr>
          <a:xfrm>
            <a:off x="1090668" y="126999"/>
            <a:ext cx="11328655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Then someone has yet another meeting……..</a:t>
            </a:r>
          </a:p>
        </p:txBody>
      </p:sp>
      <p:sp>
        <p:nvSpPr>
          <p:cNvPr id="258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pic>
        <p:nvPicPr>
          <p:cNvPr id="261" name="campaign-creators-1166994-unsplash.jpg" descr="campaign-creators-1166994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9708" y="-37913"/>
            <a:ext cx="14829409" cy="982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an we migrate data from MySQL to BigQuery Jase?"/>
          <p:cNvSpPr txBox="1"/>
          <p:nvPr/>
        </p:nvSpPr>
        <p:spPr>
          <a:xfrm>
            <a:off x="496308" y="152399"/>
            <a:ext cx="12517375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Can we migrate data from MySQL to BigQuery Jase?</a:t>
            </a:r>
          </a:p>
        </p:txBody>
      </p:sp>
      <p:sp>
        <p:nvSpPr>
          <p:cNvPr id="263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Unsplash</a:t>
            </a:r>
          </a:p>
        </p:txBody>
      </p:sp>
      <p:sp>
        <p:nvSpPr>
          <p:cNvPr id="264" name="Google Compute is the biz! Etc etc"/>
          <p:cNvSpPr txBox="1"/>
          <p:nvPr/>
        </p:nvSpPr>
        <p:spPr>
          <a:xfrm>
            <a:off x="4197420" y="8794749"/>
            <a:ext cx="51151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Google Compute is the biz! Etc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Unsplash</a:t>
            </a:r>
          </a:p>
        </p:txBody>
      </p:sp>
      <p:pic>
        <p:nvPicPr>
          <p:cNvPr id="267" name="kelly-sikkema-411622-unsplash.jpg" descr="kelly-sikkema-411622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00846" y="-92292"/>
            <a:ext cx="15004809" cy="993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hoto by Campaign Creators on Unsplash"/>
          <p:cNvSpPr txBox="1"/>
          <p:nvPr/>
        </p:nvSpPr>
        <p:spPr>
          <a:xfrm>
            <a:off x="9490233" y="9336913"/>
            <a:ext cx="3444926" cy="47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300"/>
              </a:lnSpc>
              <a:defRPr sz="1400">
                <a:solidFill>
                  <a:srgbClr val="111111"/>
                </a:solidFill>
              </a:defRPr>
            </a:pPr>
            <a:r>
              <a:t>Photo by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Campaign Creators</a:t>
            </a:r>
            <a:r>
              <a:t> on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Unsplash</a:t>
            </a:r>
          </a:p>
        </p:txBody>
      </p:sp>
      <p:pic>
        <p:nvPicPr>
          <p:cNvPr id="270" name="kaleidico-754613-unsplash.jpg" descr="kaleidico-754613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89670" y="-78285"/>
            <a:ext cx="14863780" cy="991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0957" y="1652508"/>
            <a:ext cx="4684256" cy="585531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I’m a Machine Learning and Data Engineer for hire.…"/>
          <p:cNvSpPr txBox="1"/>
          <p:nvPr/>
        </p:nvSpPr>
        <p:spPr>
          <a:xfrm>
            <a:off x="89344" y="1514475"/>
            <a:ext cx="7927163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I’m a Machine Learning and Data Engineer for hire.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BigData - Spark, Hadoop etc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Kafka, KSQL, Streaming API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Clojure, Java and Python Development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Teach data things.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Wrote a book for Wiley, plotting the second edition.</a:t>
            </a:r>
          </a:p>
        </p:txBody>
      </p:sp>
      <p:sp>
        <p:nvSpPr>
          <p:cNvPr id="137" name="That Awkward About Me Slide"/>
          <p:cNvSpPr txBox="1"/>
          <p:nvPr/>
        </p:nvSpPr>
        <p:spPr>
          <a:xfrm>
            <a:off x="1341322" y="215900"/>
            <a:ext cx="1032215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That Awkward About Me Slide</a:t>
            </a:r>
          </a:p>
        </p:txBody>
      </p:sp>
      <p:sp>
        <p:nvSpPr>
          <p:cNvPr id="138" name="Twitter: @jasonbelldata"/>
          <p:cNvSpPr txBox="1"/>
          <p:nvPr/>
        </p:nvSpPr>
        <p:spPr>
          <a:xfrm>
            <a:off x="1982061" y="5340348"/>
            <a:ext cx="34354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Twitter: @jasonbelldata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Whooooa there!"/>
          <p:cNvSpPr txBox="1"/>
          <p:nvPr/>
        </p:nvSpPr>
        <p:spPr>
          <a:xfrm>
            <a:off x="2097849" y="4044950"/>
            <a:ext cx="8809102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Whooooa there!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sp>
        <p:nvSpPr>
          <p:cNvPr id="275" name="Install the BigQuery output plugin."/>
          <p:cNvSpPr txBox="1"/>
          <p:nvPr/>
        </p:nvSpPr>
        <p:spPr>
          <a:xfrm>
            <a:off x="3132884" y="1257299"/>
            <a:ext cx="673902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 the BigQuery output plugin.</a:t>
            </a:r>
          </a:p>
        </p:txBody>
      </p:sp>
      <p:sp>
        <p:nvSpPr>
          <p:cNvPr id="276" name="$ embulk gem install embulk-output-bigquery…"/>
          <p:cNvSpPr txBox="1"/>
          <p:nvPr/>
        </p:nvSpPr>
        <p:spPr>
          <a:xfrm>
            <a:off x="384707" y="2362200"/>
            <a:ext cx="5944550" cy="643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embulk gem install embulk-output-bigquery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2019-01-01 01:01:01.000 +0100: Embulk v0.9.17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Gem plugin path is: /home/jason/.embulk/lib/gems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declarative-option-0.1.0.gem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declarative-option-0.1.0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declarative-0.0.10.gem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declarative-0.0.10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uber-0.1.0.gem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uber-0.1.0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representable-3.0.4.gem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representable-3.0.4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retriable-3.1.2.gem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retriable-3.1.2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public_suffix-3.0.3.gem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public_suffix-3.0.3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addressable-2.6.0.gem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addressable-2.6.0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mime-types-data-3.2019.0331.gem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mime-types-data-3.2019.0331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mime-types-3.2.2.gem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mime-types-3.2.2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jwt-2.1.0.gem (100%)</a:t>
            </a:r>
          </a:p>
          <a:p>
            <a:pPr algn="l">
              <a:defRPr sz="15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jwt-2.1.0</a:t>
            </a:r>
          </a:p>
        </p:txBody>
      </p:sp>
      <p:sp>
        <p:nvSpPr>
          <p:cNvPr id="277" name="Fetching: multi_json-1.13.1.gem (100%)…"/>
          <p:cNvSpPr txBox="1"/>
          <p:nvPr/>
        </p:nvSpPr>
        <p:spPr>
          <a:xfrm>
            <a:off x="6299200" y="2241549"/>
            <a:ext cx="6577112" cy="7285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multi_json-1.13.1.gem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multi_json-1.13.1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multipart-post-2.0.0.gem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multipart-post-2.0.0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faraday-0.15.4.gem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faraday-0.15.4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signet-0.11.0.gem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signet-0.11.0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memoist-0.16.0.gem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memoist-0.16.0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os-1.0.1.gem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os-1.0.1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googleauth-0.8.1.gem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googleauth-0.8.1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httpclient-2.8.3.gem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httpclient-2.8.3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google-api-client-0.28.7.gem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google-api-client-0.28.7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concurrent-ruby-1.1.5.gem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concurrent-ruby-1.1.5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tzinfo-2.0.0.gem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tzinfo-2.0.0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time_with_zone-0.3.1.gem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time_with_zone-0.3.1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embulk-output-bigquery-0.4.13.gem (100%)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embulk-output-bigquery-0.4.13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23 gems installed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cenario 2: Database to Data Warehouse"/>
          <p:cNvSpPr txBox="1"/>
          <p:nvPr/>
        </p:nvSpPr>
        <p:spPr>
          <a:xfrm>
            <a:off x="593698" y="126999"/>
            <a:ext cx="11817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2: Database to Data Warehouse</a:t>
            </a:r>
          </a:p>
        </p:txBody>
      </p:sp>
      <p:sp>
        <p:nvSpPr>
          <p:cNvPr id="280" name="Create a configuration file.…"/>
          <p:cNvSpPr txBox="1"/>
          <p:nvPr/>
        </p:nvSpPr>
        <p:spPr>
          <a:xfrm>
            <a:off x="3837178" y="977899"/>
            <a:ext cx="533044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Create a configuration file.</a:t>
            </a:r>
          </a:p>
          <a:p>
            <a: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MySQL -&gt; BigQuery</a:t>
            </a:r>
          </a:p>
        </p:txBody>
      </p:sp>
      <p:sp>
        <p:nvSpPr>
          <p:cNvPr id="281" name="in:…"/>
          <p:cNvSpPr txBox="1"/>
          <p:nvPr/>
        </p:nvSpPr>
        <p:spPr>
          <a:xfrm>
            <a:off x="3617769" y="2711449"/>
            <a:ext cx="6942932" cy="491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mysql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host: localhost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user: myuser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password: ""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my_database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my_table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select: "userid, itemid, rating, timestamp"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where: "timestamp &gt; 1556454908"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order_by: "userid ASC"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bigquery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mode: append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auth_method: private_key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service_account_email: ABCXYZ123ABCXYZ123.gserviceaccount.com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p12_keyfile: /home/jason/bigquery/p12_keyfile.p12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project: embulk-demo-000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dataset: ratings_dataset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ratings_table</a:t>
            </a:r>
          </a:p>
          <a:p>
            <a:pPr algn="l">
              <a:defRPr sz="1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compression: GZIP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cenario 3: Convert CSV to JSON"/>
          <p:cNvSpPr txBox="1"/>
          <p:nvPr/>
        </p:nvSpPr>
        <p:spPr>
          <a:xfrm>
            <a:off x="649680" y="4324348"/>
            <a:ext cx="1170543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286" name="Input data is a CSV file."/>
          <p:cNvSpPr txBox="1"/>
          <p:nvPr/>
        </p:nvSpPr>
        <p:spPr>
          <a:xfrm>
            <a:off x="4779974" y="1543049"/>
            <a:ext cx="344485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Input data is a CSV file.</a:t>
            </a:r>
          </a:p>
        </p:txBody>
      </p:sp>
      <p:sp>
        <p:nvSpPr>
          <p:cNvPr id="287" name="I will use a filter plugin to convert the data."/>
          <p:cNvSpPr txBox="1"/>
          <p:nvPr/>
        </p:nvSpPr>
        <p:spPr>
          <a:xfrm>
            <a:off x="3357014" y="3009899"/>
            <a:ext cx="62907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 will use a filter plugin to convert the data.</a:t>
            </a:r>
          </a:p>
        </p:txBody>
      </p:sp>
      <p:sp>
        <p:nvSpPr>
          <p:cNvPr id="288" name="Then output to the console."/>
          <p:cNvSpPr txBox="1"/>
          <p:nvPr/>
        </p:nvSpPr>
        <p:spPr>
          <a:xfrm>
            <a:off x="4459020" y="4476748"/>
            <a:ext cx="408675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Then output to the console.</a:t>
            </a:r>
          </a:p>
        </p:txBody>
      </p:sp>
      <p:sp>
        <p:nvSpPr>
          <p:cNvPr id="289" name="Line"/>
          <p:cNvSpPr/>
          <p:nvPr/>
        </p:nvSpPr>
        <p:spPr>
          <a:xfrm>
            <a:off x="6457255" y="2029866"/>
            <a:ext cx="3" cy="9398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>
            <a:off x="6457255" y="3570832"/>
            <a:ext cx="3" cy="9398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293" name="I could write it in code….."/>
          <p:cNvSpPr txBox="1"/>
          <p:nvPr/>
        </p:nvSpPr>
        <p:spPr>
          <a:xfrm>
            <a:off x="3987951" y="1231899"/>
            <a:ext cx="502889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 could write it in code…..</a:t>
            </a:r>
          </a:p>
        </p:txBody>
      </p:sp>
      <p:sp>
        <p:nvSpPr>
          <p:cNvPr id="294" name="(ns simple.csv.to.json…"/>
          <p:cNvSpPr txBox="1"/>
          <p:nvPr/>
        </p:nvSpPr>
        <p:spPr>
          <a:xfrm>
            <a:off x="1689595" y="2478633"/>
            <a:ext cx="9625609" cy="568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(ns simple.csv.to.json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(:require [clojure.data.json :as json]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[clojure.data.csv :as csv]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[clojure.java.io :as io]))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(defn format-key [str-key]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(when (string? str-key)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(-&gt; str-key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clojure.string/lower-case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(clojure.string/replace #" " "-")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keyword)))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(defn load-csv-file [filename]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(let [file-info (csv/read-csv (slurp filename) :quot-char \" :separator \,)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headers (map format-key (first file-info))]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(map #(zipmap headers %) (rest file-info))))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(defn convert-csv-to-json [in-filename out-filename]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(let [csv-in (load-csv-file in-filename)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json-out (json/write-str csv-in)]</a:t>
            </a: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(spit out-filename json-out)))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297" name="Install the filter plugin."/>
          <p:cNvSpPr txBox="1"/>
          <p:nvPr/>
        </p:nvSpPr>
        <p:spPr>
          <a:xfrm>
            <a:off x="4287672" y="1231899"/>
            <a:ext cx="442945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 the filter plugin.</a:t>
            </a:r>
          </a:p>
        </p:txBody>
      </p:sp>
      <p:sp>
        <p:nvSpPr>
          <p:cNvPr id="298" name="$ embulk gem install embulk-filter-to_json…"/>
          <p:cNvSpPr txBox="1"/>
          <p:nvPr/>
        </p:nvSpPr>
        <p:spPr>
          <a:xfrm>
            <a:off x="1781049" y="2768623"/>
            <a:ext cx="9442699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embulk gem install embulk-filter-to_json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2019-01-01 01:01:01.000 +0100: Embulk v0.9.17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Gem plugin path is: /home/jason/.embulk/lib/gems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Fetching: embulk-filter-to_json-0.0.5.gem (100%)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Successfully installed embulk-filter-to_json-0.0.5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gem installed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301" name="Create the configuration file."/>
          <p:cNvSpPr txBox="1"/>
          <p:nvPr/>
        </p:nvSpPr>
        <p:spPr>
          <a:xfrm>
            <a:off x="3693921" y="990599"/>
            <a:ext cx="56169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Create the configuration file.</a:t>
            </a:r>
          </a:p>
        </p:txBody>
      </p:sp>
      <p:sp>
        <p:nvSpPr>
          <p:cNvPr id="302" name="in:…"/>
          <p:cNvSpPr txBox="1"/>
          <p:nvPr/>
        </p:nvSpPr>
        <p:spPr>
          <a:xfrm>
            <a:off x="2173544" y="1648372"/>
            <a:ext cx="8657711" cy="800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file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path_prefix: data.csv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parser: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type: csv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charset: UTF-8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newline: CRLF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null_string: 'NULL'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skip_header_lines: 1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comment_line_marker: '#'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columns: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- {name: time,  type: timestamp, format: "%Y-%m-%d"}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- {name: id, type: long}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- {name: name, type: string}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- {name: score, type: double}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filters: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- type: to_json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column: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name: test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type: string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skip_if_null: [id]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default_timezone: Asia/Tokyo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</a:t>
            </a:r>
          </a:p>
          <a:p>
            <a:pPr algn="l">
              <a:defRPr sz="19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stdout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305" name="Run the job."/>
          <p:cNvSpPr txBox="1"/>
          <p:nvPr/>
        </p:nvSpPr>
        <p:spPr>
          <a:xfrm>
            <a:off x="5286197" y="990599"/>
            <a:ext cx="243240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Run the job.</a:t>
            </a:r>
          </a:p>
        </p:txBody>
      </p:sp>
      <p:sp>
        <p:nvSpPr>
          <p:cNvPr id="306" name="Video has been removed."/>
          <p:cNvSpPr txBox="1"/>
          <p:nvPr/>
        </p:nvSpPr>
        <p:spPr>
          <a:xfrm>
            <a:off x="4659274" y="4068419"/>
            <a:ext cx="36862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Video has been removed.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cenario 3: Convert CSV to JSON"/>
          <p:cNvSpPr txBox="1"/>
          <p:nvPr/>
        </p:nvSpPr>
        <p:spPr>
          <a:xfrm>
            <a:off x="1648916" y="126999"/>
            <a:ext cx="97069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Scenario 3: Convert CSV to JSON</a:t>
            </a:r>
          </a:p>
        </p:txBody>
      </p:sp>
      <p:sp>
        <p:nvSpPr>
          <p:cNvPr id="309" name="This line is interesting……"/>
          <p:cNvSpPr txBox="1"/>
          <p:nvPr/>
        </p:nvSpPr>
        <p:spPr>
          <a:xfrm>
            <a:off x="3975760" y="2628899"/>
            <a:ext cx="505328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This line is interesting……</a:t>
            </a:r>
          </a:p>
        </p:txBody>
      </p:sp>
      <p:sp>
        <p:nvSpPr>
          <p:cNvPr id="310" name="2019-04-28 14:44:27.265 +0100 [INFO] (main): Next config diff: {&quot;in&quot;:{&quot;last_path&quot;:&quot;data.csv&quot;},&quot;out&quot;:{}}"/>
          <p:cNvSpPr txBox="1"/>
          <p:nvPr/>
        </p:nvSpPr>
        <p:spPr>
          <a:xfrm>
            <a:off x="165345" y="3551782"/>
            <a:ext cx="12674105" cy="618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6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2019-04-28 14:44:27.265 +0100 [INFO] (main): Next config diff: {"in":{"last_path":"data.csv"},"out":{}}</a:t>
            </a:r>
          </a:p>
        </p:txBody>
      </p:sp>
      <p:sp>
        <p:nvSpPr>
          <p:cNvPr id="311" name="….because it leads us to…."/>
          <p:cNvSpPr txBox="1"/>
          <p:nvPr/>
        </p:nvSpPr>
        <p:spPr>
          <a:xfrm>
            <a:off x="3864202" y="5041898"/>
            <a:ext cx="527639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….because it leads us to….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0957" y="1652508"/>
            <a:ext cx="4684256" cy="58553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hat Awkward About Me Slide"/>
          <p:cNvSpPr txBox="1"/>
          <p:nvPr/>
        </p:nvSpPr>
        <p:spPr>
          <a:xfrm>
            <a:off x="1341322" y="215900"/>
            <a:ext cx="1032215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That Awkward About Me Slide</a:t>
            </a:r>
          </a:p>
        </p:txBody>
      </p:sp>
      <p:sp>
        <p:nvSpPr>
          <p:cNvPr id="142" name="Twitter: @jasonbelldata"/>
          <p:cNvSpPr txBox="1"/>
          <p:nvPr/>
        </p:nvSpPr>
        <p:spPr>
          <a:xfrm>
            <a:off x="1982061" y="5340348"/>
            <a:ext cx="34354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Twitter: @jasonbelldata</a:t>
            </a:r>
          </a:p>
        </p:txBody>
      </p:sp>
      <p:sp>
        <p:nvSpPr>
          <p:cNvPr id="143" name="Tweeting, heckling, photography and random stuff is actively encouraged. Please use the hashtag #stratadata"/>
          <p:cNvSpPr txBox="1"/>
          <p:nvPr/>
        </p:nvSpPr>
        <p:spPr>
          <a:xfrm>
            <a:off x="606271" y="1777999"/>
            <a:ext cx="6186986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Tweeting, heckling, photography and random stuff is actively encouraged. Please use the hashtag #stratadata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Incremental Embulk Runs"/>
          <p:cNvSpPr txBox="1"/>
          <p:nvPr/>
        </p:nvSpPr>
        <p:spPr>
          <a:xfrm>
            <a:off x="2106676" y="4324348"/>
            <a:ext cx="879144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Incremental Embulk Runs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Incremental Embulk Runs"/>
          <p:cNvSpPr txBox="1"/>
          <p:nvPr/>
        </p:nvSpPr>
        <p:spPr>
          <a:xfrm>
            <a:off x="2854705" y="126999"/>
            <a:ext cx="72953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Incremental Embulk Runs</a:t>
            </a:r>
          </a:p>
        </p:txBody>
      </p:sp>
      <p:sp>
        <p:nvSpPr>
          <p:cNvPr id="316" name="$ embulk run config.yml"/>
          <p:cNvSpPr txBox="1"/>
          <p:nvPr/>
        </p:nvSpPr>
        <p:spPr>
          <a:xfrm>
            <a:off x="4341786" y="2070124"/>
            <a:ext cx="4321225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embulk run config.yml</a:t>
            </a:r>
          </a:p>
        </p:txBody>
      </p:sp>
      <p:sp>
        <p:nvSpPr>
          <p:cNvPr id="317" name="$ embulk run config.yml -c diff.yml"/>
          <p:cNvSpPr txBox="1"/>
          <p:nvPr/>
        </p:nvSpPr>
        <p:spPr>
          <a:xfrm>
            <a:off x="3244329" y="3416324"/>
            <a:ext cx="6516142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$ embulk run config.yml -c diff.yml</a:t>
            </a:r>
          </a:p>
        </p:txBody>
      </p:sp>
      <p:sp>
        <p:nvSpPr>
          <p:cNvPr id="318" name="Line"/>
          <p:cNvSpPr/>
          <p:nvPr/>
        </p:nvSpPr>
        <p:spPr>
          <a:xfrm>
            <a:off x="6553696" y="2642741"/>
            <a:ext cx="3" cy="6835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>
            <a:off x="6502400" y="3988941"/>
            <a:ext cx="0" cy="6835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0" name="in: {last_path:…"/>
          <p:cNvSpPr txBox="1"/>
          <p:nvPr/>
        </p:nvSpPr>
        <p:spPr>
          <a:xfrm>
            <a:off x="43408" y="4853354"/>
            <a:ext cx="13055601" cy="129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 {last_path: 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/home/jason/./work/embulkscripts/sampledata/scenario1/output.csv}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out: {}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Incremental Embulk Runs"/>
          <p:cNvSpPr txBox="1"/>
          <p:nvPr/>
        </p:nvSpPr>
        <p:spPr>
          <a:xfrm>
            <a:off x="2854705" y="126999"/>
            <a:ext cx="72953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Incremental Embulk Runs</a:t>
            </a:r>
          </a:p>
        </p:txBody>
      </p:sp>
      <p:sp>
        <p:nvSpPr>
          <p:cNvPr id="323" name="0 * * * * embulk run /home/jason/..../scenario1/config.yml \…"/>
          <p:cNvSpPr txBox="1"/>
          <p:nvPr/>
        </p:nvSpPr>
        <p:spPr>
          <a:xfrm>
            <a:off x="1796293" y="2982403"/>
            <a:ext cx="9412214" cy="76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0 * * * * embulk run /home/jason/..../scenario1/config.yml \</a:t>
            </a:r>
          </a:p>
          <a:p>
            <a:pPr algn="l">
              <a:defRPr sz="2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-c /home/jason/...../scenario1/diff.yml</a:t>
            </a:r>
          </a:p>
        </p:txBody>
      </p:sp>
      <p:sp>
        <p:nvSpPr>
          <p:cNvPr id="324" name="Which means we can run Embulk from cron and import newly added files."/>
          <p:cNvSpPr txBox="1"/>
          <p:nvPr/>
        </p:nvSpPr>
        <p:spPr>
          <a:xfrm>
            <a:off x="1195983" y="2266949"/>
            <a:ext cx="1061283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Which means we can run Embulk from cron and import newly added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Incremental Embulk Runs"/>
          <p:cNvSpPr txBox="1"/>
          <p:nvPr/>
        </p:nvSpPr>
        <p:spPr>
          <a:xfrm>
            <a:off x="2854705" y="126999"/>
            <a:ext cx="72953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Incremental Embulk Runs</a:t>
            </a:r>
          </a:p>
        </p:txBody>
      </p:sp>
      <p:sp>
        <p:nvSpPr>
          <p:cNvPr id="327" name="Incremental SQL runs are set within configuration file for the plugin."/>
          <p:cNvSpPr txBox="1"/>
          <p:nvPr/>
        </p:nvSpPr>
        <p:spPr>
          <a:xfrm>
            <a:off x="1581708" y="1555749"/>
            <a:ext cx="984138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Incremental SQL runs are set within configuration file for the plugin.</a:t>
            </a:r>
          </a:p>
        </p:txBody>
      </p:sp>
      <p:sp>
        <p:nvSpPr>
          <p:cNvPr id="328" name="in:…"/>
          <p:cNvSpPr txBox="1"/>
          <p:nvPr/>
        </p:nvSpPr>
        <p:spPr>
          <a:xfrm>
            <a:off x="2238325" y="2806723"/>
            <a:ext cx="8528151" cy="414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in: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type: mysql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host: localhost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user: myuser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password: ""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database: my_database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table: my_table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incremental: true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incremental_columns:</a:t>
            </a:r>
          </a:p>
          <a:p>
            <a:pPr algn="l"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- [id, updated_at]</a:t>
            </a:r>
          </a:p>
        </p:txBody>
      </p:sp>
      <p:sp>
        <p:nvSpPr>
          <p:cNvPr id="329" name="** Make sure incremental columns are indexed to avoid full table scans. **"/>
          <p:cNvSpPr txBox="1"/>
          <p:nvPr/>
        </p:nvSpPr>
        <p:spPr>
          <a:xfrm>
            <a:off x="1164587" y="7562849"/>
            <a:ext cx="106756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** Make sure incremental columns are indexed to avoid full table scans. **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cheduling with Airflow"/>
          <p:cNvSpPr txBox="1"/>
          <p:nvPr/>
        </p:nvSpPr>
        <p:spPr>
          <a:xfrm>
            <a:off x="2344596" y="4324348"/>
            <a:ext cx="831560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Scheduling with Airflow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cheduling with Airflow"/>
          <p:cNvSpPr txBox="1"/>
          <p:nvPr/>
        </p:nvSpPr>
        <p:spPr>
          <a:xfrm>
            <a:off x="3051607" y="126999"/>
            <a:ext cx="690158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Scheduling with Airflow</a:t>
            </a:r>
          </a:p>
        </p:txBody>
      </p:sp>
      <p:sp>
        <p:nvSpPr>
          <p:cNvPr id="334" name="I honestly don’t mind if you use crontab -e, I use it plenty myself."/>
          <p:cNvSpPr txBox="1"/>
          <p:nvPr/>
        </p:nvSpPr>
        <p:spPr>
          <a:xfrm>
            <a:off x="229715" y="4552901"/>
            <a:ext cx="12545369" cy="6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honestly don’t mind if you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crontab -e</a:t>
            </a:r>
            <a:r>
              <a:t>, I use it plenty myself.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cheduling with Airflow"/>
          <p:cNvSpPr txBox="1"/>
          <p:nvPr/>
        </p:nvSpPr>
        <p:spPr>
          <a:xfrm>
            <a:off x="3051607" y="126999"/>
            <a:ext cx="690158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Scheduling with Airflow</a:t>
            </a:r>
          </a:p>
        </p:txBody>
      </p:sp>
      <p:sp>
        <p:nvSpPr>
          <p:cNvPr id="337" name="….but…."/>
          <p:cNvSpPr txBox="1"/>
          <p:nvPr/>
        </p:nvSpPr>
        <p:spPr>
          <a:xfrm>
            <a:off x="5621432" y="4559300"/>
            <a:ext cx="176193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….but….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cheduling with Airflow"/>
          <p:cNvSpPr txBox="1"/>
          <p:nvPr/>
        </p:nvSpPr>
        <p:spPr>
          <a:xfrm>
            <a:off x="3051607" y="126999"/>
            <a:ext cx="690158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Scheduling with Airflow</a:t>
            </a:r>
          </a:p>
        </p:txBody>
      </p:sp>
      <p:sp>
        <p:nvSpPr>
          <p:cNvPr id="340" name="I like to know when jobs fail.…"/>
          <p:cNvSpPr txBox="1"/>
          <p:nvPr/>
        </p:nvSpPr>
        <p:spPr>
          <a:xfrm>
            <a:off x="3849306" y="1225549"/>
            <a:ext cx="5272355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like to know when jobs fail.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like to version control my tasks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like to know how long jobs take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like one task to start another</a:t>
            </a:r>
          </a:p>
          <a:p>
            <a:pPr marL="333375" indent="-333375" algn="l">
              <a:buSzPct val="145000"/>
              <a:buChar char="•"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 like pretty pictures….</a:t>
            </a:r>
          </a:p>
        </p:txBody>
      </p:sp>
      <p:pic>
        <p:nvPicPr>
          <p:cNvPr id="341" name="BCcqp.png" descr="BCcq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8760" y="3959488"/>
            <a:ext cx="7887280" cy="5142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cheduling with Airflow"/>
          <p:cNvSpPr txBox="1"/>
          <p:nvPr/>
        </p:nvSpPr>
        <p:spPr>
          <a:xfrm>
            <a:off x="3051607" y="126999"/>
            <a:ext cx="690158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Scheduling with Airflow</a:t>
            </a:r>
          </a:p>
        </p:txBody>
      </p:sp>
      <p:sp>
        <p:nvSpPr>
          <p:cNvPr id="344" name="from airflow import DAG…"/>
          <p:cNvSpPr txBox="1"/>
          <p:nvPr/>
        </p:nvSpPr>
        <p:spPr>
          <a:xfrm>
            <a:off x="1887747" y="1715040"/>
            <a:ext cx="9229304" cy="7364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 airflow import DAG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 airflow.operators.bash_operator import BashOperator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 datetime import datetime, timedelta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default_args = {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'owner': 'airflow',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'depends_on_past': False,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'start_date': datetime(2019, 4, 1),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'email': ['jason.bell@equidatagroup.com'],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'email_on_failure': False,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'email_on_retry': False,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'retries': 1,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'retry_delay': timedelta(minutes=5),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dag = DAG('embulk_demo', default_args=default_args, schedule_interval=timedelta(days=1))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t1 = BashOperator(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task_id='file_mysql_import',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bash_command='embulk run /home/jason/embulkscripts/scenario1/config.yml',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params={ "-c": "/home/jason/embulkscripts/scenario1/diff.yml"},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dag=dag)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t2 = BashOperator(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task_id='mysql_redshift',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bash_command='embulk run /home/jason/embulkscripts/scenario2/config.yml',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params={ "-c": "/home/jason/embulkscripts/scenario2/diff.yml" }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retries=3,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dag=dag)</a:t>
            </a: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13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t1 &gt;&gt; t2</a:t>
            </a:r>
          </a:p>
        </p:txBody>
      </p:sp>
      <p:sp>
        <p:nvSpPr>
          <p:cNvPr id="345" name="I now have Embulk Dependencies"/>
          <p:cNvSpPr txBox="1"/>
          <p:nvPr/>
        </p:nvSpPr>
        <p:spPr>
          <a:xfrm>
            <a:off x="4040681" y="1130571"/>
            <a:ext cx="492343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 now have Embulk Dependencies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ailed Transaction Recovery"/>
          <p:cNvSpPr txBox="1"/>
          <p:nvPr/>
        </p:nvSpPr>
        <p:spPr>
          <a:xfrm>
            <a:off x="2481933" y="126999"/>
            <a:ext cx="80409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Failed Transaction Recovery</a:t>
            </a:r>
          </a:p>
        </p:txBody>
      </p:sp>
      <p:sp>
        <p:nvSpPr>
          <p:cNvPr id="348" name="$embulk run config -r resume-state.yml…"/>
          <p:cNvSpPr txBox="1"/>
          <p:nvPr/>
        </p:nvSpPr>
        <p:spPr>
          <a:xfrm>
            <a:off x="1186592" y="4060854"/>
            <a:ext cx="10631613" cy="163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$embulk run config -r resume-state.yml</a:t>
            </a:r>
          </a:p>
          <a:p>
            <a:pPr algn="l">
              <a:defRPr sz="3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30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$embulk cleanup config.yml -r resume-state.yml</a:t>
            </a:r>
          </a:p>
        </p:txBody>
      </p:sp>
      <p:sp>
        <p:nvSpPr>
          <p:cNvPr id="349" name="The -r flag gives you transaction failure recovery."/>
          <p:cNvSpPr txBox="1"/>
          <p:nvPr/>
        </p:nvSpPr>
        <p:spPr>
          <a:xfrm>
            <a:off x="2976167" y="2303477"/>
            <a:ext cx="705246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The -r flag gives you transaction failure recovery.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at Awkward About Me Slide"/>
          <p:cNvSpPr txBox="1"/>
          <p:nvPr/>
        </p:nvSpPr>
        <p:spPr>
          <a:xfrm>
            <a:off x="1341322" y="215900"/>
            <a:ext cx="1032215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That Awkward About Me Slide</a:t>
            </a:r>
          </a:p>
        </p:txBody>
      </p:sp>
      <p:pic>
        <p:nvPicPr>
          <p:cNvPr id="146" name="IMG_0526.JPG" descr="IMG_05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8216" y="1557608"/>
            <a:ext cx="8086183" cy="808618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Oval"/>
          <p:cNvSpPr/>
          <p:nvPr/>
        </p:nvSpPr>
        <p:spPr>
          <a:xfrm>
            <a:off x="4438501" y="4965700"/>
            <a:ext cx="4451403" cy="1270000"/>
          </a:xfrm>
          <a:prstGeom prst="ellipse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" name="Line"/>
          <p:cNvSpPr/>
          <p:nvPr/>
        </p:nvSpPr>
        <p:spPr>
          <a:xfrm>
            <a:off x="3601937" y="1985484"/>
            <a:ext cx="2096544" cy="3016880"/>
          </a:xfrm>
          <a:prstGeom prst="line">
            <a:avLst/>
          </a:prstGeom>
          <a:ln w="889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If it’s in print it must be true!"/>
          <p:cNvSpPr txBox="1"/>
          <p:nvPr/>
        </p:nvSpPr>
        <p:spPr>
          <a:xfrm>
            <a:off x="-5132" y="1361057"/>
            <a:ext cx="43028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If it’s in print it must be true! </a:t>
            </a:r>
          </a:p>
        </p:txBody>
      </p:sp>
      <p:pic>
        <p:nvPicPr>
          <p:cNvPr id="150" name="51SSNuZJc2L.jpg" descr="51SSNuZJc2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64" y="3663801"/>
            <a:ext cx="3380472" cy="4788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Key Takeaways"/>
          <p:cNvSpPr txBox="1"/>
          <p:nvPr/>
        </p:nvSpPr>
        <p:spPr>
          <a:xfrm>
            <a:off x="4302809" y="126999"/>
            <a:ext cx="43991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Key Takeaways</a:t>
            </a:r>
          </a:p>
        </p:txBody>
      </p:sp>
      <p:sp>
        <p:nvSpPr>
          <p:cNvPr id="352" name="Website: https://www.embulk.org/docs"/>
          <p:cNvSpPr txBox="1"/>
          <p:nvPr/>
        </p:nvSpPr>
        <p:spPr>
          <a:xfrm>
            <a:off x="3634232" y="5835648"/>
            <a:ext cx="57363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Website: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https://www.embulk.org/docs</a:t>
            </a:r>
          </a:p>
        </p:txBody>
      </p:sp>
      <p:sp>
        <p:nvSpPr>
          <p:cNvPr id="353" name="Easy to install…"/>
          <p:cNvSpPr txBox="1"/>
          <p:nvPr/>
        </p:nvSpPr>
        <p:spPr>
          <a:xfrm>
            <a:off x="3113925" y="2536825"/>
            <a:ext cx="7499527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Easy to install</a:t>
            </a:r>
          </a:p>
          <a:p>
            <a:pPr marL="333374" indent="-333374" algn="l">
              <a:buSzPct val="145000"/>
              <a:buChar char="•"/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Easy to setup input/output jobs</a:t>
            </a:r>
          </a:p>
          <a:p>
            <a:pPr marL="333374" indent="-333374" algn="l">
              <a:buSzPct val="145000"/>
              <a:buChar char="•"/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Will guess input file formats</a:t>
            </a:r>
          </a:p>
          <a:p>
            <a:pPr marL="333374" indent="-333374" algn="l">
              <a:buSzPct val="145000"/>
              <a:buChar char="•"/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Well maintained plugin system</a:t>
            </a:r>
          </a:p>
          <a:p>
            <a:pPr marL="333374" indent="-333374" algn="l">
              <a:buSzPct val="145000"/>
              <a:buChar char="•"/>
              <a:defRPr sz="3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Works well within Crontab or Airflow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81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0" t="27598" r="0" b="0"/>
          <a:stretch>
            <a:fillRect/>
          </a:stretch>
        </p:blipFill>
        <p:spPr>
          <a:xfrm>
            <a:off x="1634613" y="3229952"/>
            <a:ext cx="5480467" cy="3790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6244" r="0" b="0"/>
          <a:stretch>
            <a:fillRect/>
          </a:stretch>
        </p:blipFill>
        <p:spPr>
          <a:xfrm>
            <a:off x="7731700" y="3238040"/>
            <a:ext cx="2883446" cy="3782745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Title 1"/>
          <p:cNvSpPr txBox="1"/>
          <p:nvPr>
            <p:ph type="title"/>
          </p:nvPr>
        </p:nvSpPr>
        <p:spPr>
          <a:xfrm>
            <a:off x="-1" y="1680227"/>
            <a:ext cx="13004802" cy="1219203"/>
          </a:xfrm>
          <a:prstGeom prst="rect">
            <a:avLst/>
          </a:prstGeom>
        </p:spPr>
        <p:txBody>
          <a:bodyPr/>
          <a:lstStyle/>
          <a:p>
            <a:pPr defTabSz="658909">
              <a:defRPr sz="6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Rate today</a:t>
            </a:r>
            <a:r>
              <a:rPr sz="2200"/>
              <a:t> </a:t>
            </a:r>
            <a:r>
              <a:t>’s session</a:t>
            </a:r>
          </a:p>
        </p:txBody>
      </p:sp>
      <p:sp>
        <p:nvSpPr>
          <p:cNvPr id="358" name="Subtitle 2"/>
          <p:cNvSpPr txBox="1"/>
          <p:nvPr/>
        </p:nvSpPr>
        <p:spPr>
          <a:xfrm>
            <a:off x="1634613" y="7157032"/>
            <a:ext cx="5405206" cy="1090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defTabSz="866986">
              <a:lnSpc>
                <a:spcPct val="110000"/>
              </a:lnSpc>
              <a:spcBef>
                <a:spcPts val="1100"/>
              </a:spcBef>
              <a:defRPr spc="92" sz="2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Session page on conference website</a:t>
            </a:r>
          </a:p>
        </p:txBody>
      </p:sp>
      <p:sp>
        <p:nvSpPr>
          <p:cNvPr id="359" name="Subtitle 2"/>
          <p:cNvSpPr txBox="1"/>
          <p:nvPr/>
        </p:nvSpPr>
        <p:spPr>
          <a:xfrm>
            <a:off x="7889578" y="7157032"/>
            <a:ext cx="2811517" cy="1090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defTabSz="866986">
              <a:lnSpc>
                <a:spcPct val="110000"/>
              </a:lnSpc>
              <a:spcBef>
                <a:spcPts val="1100"/>
              </a:spcBef>
              <a:defRPr spc="92" sz="26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O’Reilly Events App</a:t>
            </a:r>
          </a:p>
        </p:txBody>
      </p:sp>
      <p:sp>
        <p:nvSpPr>
          <p:cNvPr id="360" name="Oval 25"/>
          <p:cNvSpPr/>
          <p:nvPr/>
        </p:nvSpPr>
        <p:spPr>
          <a:xfrm>
            <a:off x="8188083" y="6523790"/>
            <a:ext cx="2130313" cy="569737"/>
          </a:xfrm>
          <a:prstGeom prst="ellipse">
            <a:avLst/>
          </a:prstGeom>
          <a:ln w="25400">
            <a:solidFill>
              <a:srgbClr val="00B0F0"/>
            </a:solidFill>
          </a:ln>
        </p:spPr>
        <p:txBody>
          <a:bodyPr lIns="50800" tIns="50800" rIns="50800" bIns="50800" anchor="ctr"/>
          <a:lstStyle/>
          <a:p>
            <a:pPr defTabSz="86698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63" name="Group 26"/>
          <p:cNvGrpSpPr/>
          <p:nvPr/>
        </p:nvGrpSpPr>
        <p:grpSpPr>
          <a:xfrm>
            <a:off x="9744862" y="5676565"/>
            <a:ext cx="1720048" cy="1246058"/>
            <a:chOff x="11614" y="0"/>
            <a:chExt cx="1720047" cy="1246056"/>
          </a:xfrm>
        </p:grpSpPr>
        <p:sp>
          <p:nvSpPr>
            <p:cNvPr id="361" name="Straight Arrow Connector 27"/>
            <p:cNvSpPr/>
            <p:nvPr/>
          </p:nvSpPr>
          <p:spPr>
            <a:xfrm flipH="1">
              <a:off x="218593" y="0"/>
              <a:ext cx="1513069" cy="1046912"/>
            </a:xfrm>
            <a:prstGeom prst="line">
              <a:avLst/>
            </a:prstGeom>
            <a:noFill/>
            <a:ln w="25400" cap="flat">
              <a:solidFill>
                <a:srgbClr val="00B0F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2" name="Triangle 28"/>
            <p:cNvSpPr/>
            <p:nvPr/>
          </p:nvSpPr>
          <p:spPr>
            <a:xfrm rot="14035505">
              <a:off x="91096" y="883713"/>
              <a:ext cx="254995" cy="326395"/>
            </a:xfrm>
            <a:prstGeom prst="triangl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66986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66" name="Group 29"/>
          <p:cNvGrpSpPr/>
          <p:nvPr/>
        </p:nvGrpSpPr>
        <p:grpSpPr>
          <a:xfrm>
            <a:off x="2748772" y="4277639"/>
            <a:ext cx="2007662" cy="267110"/>
            <a:chOff x="742" y="23807"/>
            <a:chExt cx="2007660" cy="267109"/>
          </a:xfrm>
        </p:grpSpPr>
        <p:sp>
          <p:nvSpPr>
            <p:cNvPr id="364" name="Straight Arrow Connector 30"/>
            <p:cNvSpPr/>
            <p:nvPr/>
          </p:nvSpPr>
          <p:spPr>
            <a:xfrm flipH="1">
              <a:off x="168623" y="132845"/>
              <a:ext cx="1839781" cy="24520"/>
            </a:xfrm>
            <a:prstGeom prst="line">
              <a:avLst/>
            </a:prstGeom>
            <a:noFill/>
            <a:ln w="25400" cap="flat">
              <a:solidFill>
                <a:srgbClr val="00B0F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5" name="Triangle 31"/>
            <p:cNvSpPr/>
            <p:nvPr/>
          </p:nvSpPr>
          <p:spPr>
            <a:xfrm rot="16070486">
              <a:off x="41127" y="-5834"/>
              <a:ext cx="254997" cy="326393"/>
            </a:xfrm>
            <a:prstGeom prst="triangl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66986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67" name="Oval 32"/>
          <p:cNvSpPr/>
          <p:nvPr/>
        </p:nvSpPr>
        <p:spPr>
          <a:xfrm>
            <a:off x="1479218" y="4125969"/>
            <a:ext cx="1237708" cy="548217"/>
          </a:xfrm>
          <a:prstGeom prst="ellipse">
            <a:avLst/>
          </a:prstGeom>
          <a:ln w="25400">
            <a:solidFill>
              <a:srgbClr val="00B0F0"/>
            </a:solidFill>
          </a:ln>
        </p:spPr>
        <p:txBody>
          <a:bodyPr lIns="50800" tIns="50800" rIns="50800" bIns="50800" anchor="ctr"/>
          <a:lstStyle/>
          <a:p>
            <a:pPr defTabSz="86698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81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1"/>
          <p:cNvSpPr txBox="1"/>
          <p:nvPr>
            <p:ph type="title"/>
          </p:nvPr>
        </p:nvSpPr>
        <p:spPr>
          <a:xfrm>
            <a:off x="-92162" y="562625"/>
            <a:ext cx="13004802" cy="1219204"/>
          </a:xfrm>
          <a:prstGeom prst="rect">
            <a:avLst/>
          </a:prstGeom>
        </p:spPr>
        <p:txBody>
          <a:bodyPr/>
          <a:lstStyle>
            <a:lvl1pPr defTabSz="658909">
              <a:defRPr sz="6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Thank you.</a:t>
            </a:r>
          </a:p>
        </p:txBody>
      </p:sp>
      <p:pic>
        <p:nvPicPr>
          <p:cNvPr id="370" name="Departures-West-Pier-1080x675.jpg" descr="Departures-West-Pier-1080x67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037" y="2809962"/>
            <a:ext cx="9226726" cy="576670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Addition Q&amp;A will be available in London City Airport Departure Lounge"/>
          <p:cNvSpPr txBox="1"/>
          <p:nvPr/>
        </p:nvSpPr>
        <p:spPr>
          <a:xfrm>
            <a:off x="1153502" y="2035544"/>
            <a:ext cx="1051346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Addition Q&amp;A will be available in London City Airport Departure Lounge</a:t>
            </a:r>
          </a:p>
        </p:txBody>
      </p:sp>
      <p:sp>
        <p:nvSpPr>
          <p:cNvPr id="372" name="@jasonbelldata - @deskhoppa - https://www.deskhoppa.com"/>
          <p:cNvSpPr txBox="1"/>
          <p:nvPr/>
        </p:nvSpPr>
        <p:spPr>
          <a:xfrm>
            <a:off x="2123489" y="8800565"/>
            <a:ext cx="87578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@jasonbelldata - @deskhoppa - https://www.deskhoppa.com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Embulk?"/>
          <p:cNvSpPr txBox="1"/>
          <p:nvPr/>
        </p:nvSpPr>
        <p:spPr>
          <a:xfrm>
            <a:off x="4074209" y="126999"/>
            <a:ext cx="48563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What is Embulk?</a:t>
            </a:r>
          </a:p>
        </p:txBody>
      </p:sp>
      <p:pic>
        <p:nvPicPr>
          <p:cNvPr id="153" name="embulk-logo-v2-oneline-tr.png" descr="embulk-logo-v2-oneline-t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4061" y="3223714"/>
            <a:ext cx="9536677" cy="3306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Embulk?"/>
          <p:cNvSpPr txBox="1"/>
          <p:nvPr/>
        </p:nvSpPr>
        <p:spPr>
          <a:xfrm>
            <a:off x="4074209" y="126999"/>
            <a:ext cx="48563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What is Embulk?</a:t>
            </a:r>
          </a:p>
        </p:txBody>
      </p:sp>
      <p:pic>
        <p:nvPicPr>
          <p:cNvPr id="156" name="Screen Shot 2019-04-28 at 08.12.12.png" descr="Screen Shot 2019-04-28 at 08.1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900" y="1771650"/>
            <a:ext cx="10033000" cy="751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stalling Embulk"/>
          <p:cNvSpPr txBox="1"/>
          <p:nvPr/>
        </p:nvSpPr>
        <p:spPr>
          <a:xfrm>
            <a:off x="3503638" y="4324348"/>
            <a:ext cx="599752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Installing Embulk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